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ABDA3-47AC-4F64-A55B-6B83B68EFB2A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31DEF-E43C-4C33-9CCC-AA7EEC216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29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67E6-5B27-4042-8029-5DD1B3CAD41C}" type="datetime1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7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69A8-AC8C-44C8-A494-D69DF0980100}" type="datetime1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6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FD76-8473-444B-B584-2630AF3B5C0F}" type="datetime1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8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8792-A7BD-457B-A643-C98E5F3FE383}" type="datetime1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3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7280-B750-41C8-8B17-1F23A7451EF6}" type="datetime1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06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30B9-0AE8-494A-BA5E-BD0C317E1907}" type="datetime1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09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DB8E-B1B8-4ABF-8CA9-44D500E225F2}" type="datetime1">
              <a:rPr lang="ru-RU" smtClean="0"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09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8040-68B0-46EE-843D-4156C7C01018}" type="datetime1">
              <a:rPr lang="ru-RU" smtClean="0"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8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E0A6-CF51-4624-A6FA-C0708CC9A297}" type="datetime1">
              <a:rPr lang="ru-RU" smtClean="0"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5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FDF6-E6AC-4A11-A3B5-ABE4233C587D}" type="datetime1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7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0974-7B06-4735-8DDB-15FE36EA299F}" type="datetime1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9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80BB-0B05-4FCC-9107-9C4A1FEE0244}" type="datetime1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6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7"/>
          <a:stretch/>
        </p:blipFill>
        <p:spPr>
          <a:xfrm>
            <a:off x="-1" y="-19050"/>
            <a:ext cx="12201525" cy="68770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16"/>
          <p:cNvSpPr txBox="1"/>
          <p:nvPr/>
        </p:nvSpPr>
        <p:spPr>
          <a:xfrm>
            <a:off x="1741711" y="4238673"/>
            <a:ext cx="8240489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Oswald"/>
                <a:cs typeface="Times New Roman"/>
              </a:rPr>
              <a:t>ПРОФЕССИОНАЛЬНЫЙ </a:t>
            </a:r>
            <a:r>
              <a:rPr lang="ru-RU" sz="4400" b="1" dirty="0">
                <a:solidFill>
                  <a:schemeClr val="bg1"/>
                </a:solidFill>
                <a:latin typeface="Oswald"/>
                <a:cs typeface="Times New Roman"/>
              </a:rPr>
              <a:t>УЧИТЕЛЬ – </a:t>
            </a:r>
            <a:endParaRPr lang="ru-RU" sz="4400" b="1" dirty="0" smtClean="0">
              <a:solidFill>
                <a:schemeClr val="bg1"/>
              </a:solidFill>
              <a:latin typeface="Oswald"/>
              <a:cs typeface="Times New Roman"/>
            </a:endParaRPr>
          </a:p>
          <a:p>
            <a:r>
              <a:rPr lang="ru-RU" sz="4400" b="1" dirty="0" smtClean="0">
                <a:solidFill>
                  <a:schemeClr val="bg1"/>
                </a:solidFill>
                <a:latin typeface="Oswald"/>
                <a:cs typeface="Times New Roman"/>
              </a:rPr>
              <a:t>УСПЕШНЫЙ </a:t>
            </a:r>
            <a:r>
              <a:rPr lang="ru-RU" sz="4400" b="1" dirty="0">
                <a:solidFill>
                  <a:schemeClr val="bg1"/>
                </a:solidFill>
                <a:latin typeface="Oswald"/>
                <a:cs typeface="Times New Roman"/>
              </a:rPr>
              <a:t>УЧЕНИК</a:t>
            </a:r>
          </a:p>
        </p:txBody>
      </p:sp>
      <p:sp>
        <p:nvSpPr>
          <p:cNvPr id="9" name="Прямоугольник 5"/>
          <p:cNvSpPr/>
          <p:nvPr/>
        </p:nvSpPr>
        <p:spPr>
          <a:xfrm>
            <a:off x="-9525" y="4100536"/>
            <a:ext cx="1409700" cy="163049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5"/>
          <p:cNvSpPr/>
          <p:nvPr/>
        </p:nvSpPr>
        <p:spPr>
          <a:xfrm>
            <a:off x="10115550" y="4100536"/>
            <a:ext cx="2076450" cy="163049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380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54419" y="6274356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10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2804" y="171596"/>
            <a:ext cx="889263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946199" y="251824"/>
            <a:ext cx="3986237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>
                <a:cs typeface="Calibri"/>
              </a:rPr>
              <a:t>УСЛОВИЯ И ПОРЯДОК АТТЕСТАЦИИ 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4961303" y="171596"/>
            <a:ext cx="7233500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987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873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72186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658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290622" y="937274"/>
            <a:ext cx="8597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</a:rPr>
              <a:t>СДАЧА ОЗП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76900" y="1370664"/>
            <a:ext cx="10476900" cy="47310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65310" y="1424204"/>
            <a:ext cx="95034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согласно графику, утвержденному УО </a:t>
            </a:r>
            <a:r>
              <a:rPr lang="ru-RU" sz="1600" dirty="0" smtClean="0">
                <a:cs typeface="Arial" panose="020B0604020202020204" pitchFamily="34" charset="0"/>
              </a:rPr>
              <a:t>сдается </a:t>
            </a:r>
            <a:r>
              <a:rPr lang="ru-RU" sz="1600" dirty="0">
                <a:cs typeface="Arial" panose="020B0604020202020204" pitchFamily="34" charset="0"/>
              </a:rPr>
              <a:t>в пунктах центра тестирования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90622" y="1906207"/>
            <a:ext cx="8597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</a:rPr>
              <a:t>СБОР МАТЕРИАЛОВ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76900" y="2339597"/>
            <a:ext cx="10476900" cy="47310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65310" y="2393137"/>
            <a:ext cx="95034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администрация организации образования оказывает </a:t>
            </a:r>
            <a:r>
              <a:rPr lang="ru-RU" sz="1600" dirty="0" smtClean="0">
                <a:cs typeface="Arial" panose="020B0604020202020204" pitchFamily="34" charset="0"/>
              </a:rPr>
              <a:t>содействие в </a:t>
            </a:r>
            <a:r>
              <a:rPr lang="ru-RU" sz="1600" dirty="0">
                <a:cs typeface="Arial" panose="020B0604020202020204" pitchFamily="34" charset="0"/>
              </a:rPr>
              <a:t>формировании материалов портфолио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90622" y="2971602"/>
            <a:ext cx="8597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</a:rPr>
              <a:t>ПОДАЧА ЗАЯВЛЕНИЯ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76900" y="3404991"/>
            <a:ext cx="10476900" cy="66983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665310" y="3458532"/>
            <a:ext cx="95491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государственная услуга, подается лично педагогом </a:t>
            </a:r>
            <a:r>
              <a:rPr lang="ru-RU" sz="1600" dirty="0" err="1">
                <a:cs typeface="Arial" panose="020B0604020202020204" pitchFamily="34" charset="0"/>
              </a:rPr>
              <a:t>электронно</a:t>
            </a:r>
            <a:r>
              <a:rPr lang="ru-RU" sz="16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290622" y="4202209"/>
            <a:ext cx="8597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  <a:sym typeface="+mn-ea"/>
              </a:rPr>
              <a:t>РАССМОТРЕНИЕ </a:t>
            </a:r>
            <a:r>
              <a:rPr lang="ru-RU" sz="1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ЭКСПЕРТНОЙ </a:t>
            </a:r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  <a:sym typeface="+mn-ea"/>
              </a:rPr>
              <a:t>КОМИССИЕЙ</a:t>
            </a:r>
            <a:endParaRPr lang="ru-RU" sz="1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76900" y="4635599"/>
            <a:ext cx="10476900" cy="47862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665310" y="4689139"/>
            <a:ext cx="95491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cs typeface="Arial" panose="020B0604020202020204" pitchFamily="34" charset="0"/>
              </a:rPr>
              <a:t>в течение 1 месяца с момента подачи заявления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290622" y="5237029"/>
            <a:ext cx="8597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</a:rPr>
              <a:t>ВЫНЕСЕНИЕ </a:t>
            </a:r>
            <a:r>
              <a:rPr lang="ru-RU" sz="1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РЕШЕНИЯ </a:t>
            </a:r>
            <a:r>
              <a:rPr lang="ru-RU" sz="1600" b="1" dirty="0" smtClean="0">
                <a:solidFill>
                  <a:srgbClr val="0070C0"/>
                </a:solidFill>
                <a:cs typeface="Arial" panose="020B0604020202020204" pitchFamily="34" charset="0"/>
                <a:sym typeface="+mn-ea"/>
              </a:rPr>
              <a:t>АТТЕСТАЦИОННОЙ </a:t>
            </a:r>
            <a:r>
              <a:rPr lang="ru-RU" sz="1600" b="1" dirty="0">
                <a:solidFill>
                  <a:srgbClr val="0070C0"/>
                </a:solidFill>
                <a:cs typeface="Arial" panose="020B0604020202020204" pitchFamily="34" charset="0"/>
              </a:rPr>
              <a:t>КОМИССИЕЙ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76900" y="5670419"/>
            <a:ext cx="10476900" cy="47862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665310" y="5723959"/>
            <a:ext cx="95491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" sz="1600" dirty="0">
                <a:cs typeface="Arial" panose="020B0604020202020204" pitchFamily="34" charset="0"/>
              </a:rPr>
              <a:t> </a:t>
            </a:r>
            <a:r>
              <a:rPr lang="ru-RU" sz="1600" dirty="0">
                <a:cs typeface="Arial" panose="020B0604020202020204" pitchFamily="34" charset="0"/>
              </a:rPr>
              <a:t>до 30 августа 2024 года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12363" y="87571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12363" y="186713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12363" y="288499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3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2363" y="412208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4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12363" y="517547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5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876900" y="1424204"/>
            <a:ext cx="0" cy="3385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76900" y="2393137"/>
            <a:ext cx="0" cy="3385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76900" y="3458532"/>
            <a:ext cx="0" cy="58477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876900" y="4705636"/>
            <a:ext cx="0" cy="3385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876900" y="5740456"/>
            <a:ext cx="0" cy="3385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502213" y="968230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570404" y="90071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шаг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502213" y="1958626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1570404" y="189111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шаг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502213" y="2959382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1570404" y="2891867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шаг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02213" y="4197150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1570404" y="412963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шаг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502213" y="5243293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1570404" y="517577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шаг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9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115506" y="1341060"/>
            <a:ext cx="9451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Фактор непрерывного профессионального развития педагога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14301" y="2116928"/>
            <a:ext cx="8019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cs typeface="Arial" panose="020B0604020202020204" pitchFamily="34" charset="0"/>
              </a:rPr>
              <a:t>Система объективного оценивания деятельности педагога через достижения обучающихся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87232" y="3188257"/>
            <a:ext cx="6557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Стимулирование самообразования и карьерного  роста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600136" y="4226649"/>
            <a:ext cx="3313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Социальная справедливость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81910" y="5249672"/>
            <a:ext cx="438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Академическая честность</a:t>
            </a:r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840287" y="251824"/>
            <a:ext cx="199093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 smtClean="0">
                <a:cs typeface="Calibri"/>
              </a:rPr>
              <a:t>АТТЕСТАЦИЯ</a:t>
            </a:r>
            <a:endParaRPr lang="kk-KZ" sz="2000" b="1" dirty="0">
              <a:cs typeface="Calibri"/>
            </a:endParaRPr>
          </a:p>
        </p:txBody>
      </p:sp>
      <p:sp>
        <p:nvSpPr>
          <p:cNvPr id="41" name="Прямоугольник 5"/>
          <p:cNvSpPr/>
          <p:nvPr/>
        </p:nvSpPr>
        <p:spPr>
          <a:xfrm>
            <a:off x="2677212" y="171596"/>
            <a:ext cx="9514787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Скругленный прямоугольник 66"/>
          <p:cNvSpPr/>
          <p:nvPr/>
        </p:nvSpPr>
        <p:spPr>
          <a:xfrm>
            <a:off x="889263" y="1082631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889263" y="2076425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889263" y="3048839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889263" y="4045362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889263" y="5047113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Номер слайда 72"/>
          <p:cNvSpPr>
            <a:spLocks noGrp="1"/>
          </p:cNvSpPr>
          <p:nvPr>
            <p:ph type="sldNum" sz="quarter" idx="12"/>
          </p:nvPr>
        </p:nvSpPr>
        <p:spPr>
          <a:xfrm>
            <a:off x="8544612" y="6336154"/>
            <a:ext cx="2277359" cy="242413"/>
          </a:xfrm>
        </p:spPr>
        <p:txBody>
          <a:bodyPr/>
          <a:lstStyle/>
          <a:p>
            <a:fld id="{BF981522-6DF3-4150-8549-837DEFFD3F1A}" type="slidenum">
              <a:rPr lang="ru-RU" smtClean="0"/>
              <a:t>2</a:t>
            </a:fld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45" y="1209944"/>
            <a:ext cx="520413" cy="520413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14" y="2145275"/>
            <a:ext cx="526476" cy="526476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45" y="3188257"/>
            <a:ext cx="516477" cy="516477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63" y="4192957"/>
            <a:ext cx="532259" cy="532259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368" y="5172948"/>
            <a:ext cx="565323" cy="5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2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73271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840287" y="251824"/>
            <a:ext cx="199093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 smtClean="0">
                <a:cs typeface="Calibri"/>
              </a:rPr>
              <a:t>АТТЕСТАЦИЯ</a:t>
            </a:r>
            <a:endParaRPr lang="kk-KZ" sz="2000" b="1" dirty="0">
              <a:cs typeface="Calibri"/>
            </a:endParaRPr>
          </a:p>
        </p:txBody>
      </p:sp>
      <p:sp>
        <p:nvSpPr>
          <p:cNvPr id="7" name="Прямоугольник 5"/>
          <p:cNvSpPr/>
          <p:nvPr/>
        </p:nvSpPr>
        <p:spPr>
          <a:xfrm>
            <a:off x="2677212" y="171596"/>
            <a:ext cx="9514787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926970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07323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767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3039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166743" y="2686084"/>
            <a:ext cx="2057224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b="1" dirty="0" smtClean="0">
                <a:cs typeface="Arial" panose="020B0604020202020204" pitchFamily="34" charset="0"/>
              </a:rPr>
              <a:t>АТТЕСТАЦИ</a:t>
            </a:r>
            <a:r>
              <a:rPr lang="" b="1" dirty="0" smtClean="0">
                <a:cs typeface="Arial" panose="020B0604020202020204" pitchFamily="34" charset="0"/>
              </a:rPr>
              <a:t>ОННАЯ КОМИССИЯ ПРИНИМАЕТ РЕШЕНИЕ ОДИН РАЗ В</a:t>
            </a:r>
            <a:r>
              <a:rPr lang="ru-RU" b="1" dirty="0" smtClean="0">
                <a:cs typeface="Arial" panose="020B0604020202020204" pitchFamily="34" charset="0"/>
              </a:rPr>
              <a:t> ГОД</a:t>
            </a:r>
            <a:endParaRPr lang="" b="1" dirty="0" smtClean="0">
              <a:cs typeface="Arial" panose="020B0604020202020204" pitchFamily="34" charset="0"/>
            </a:endParaRPr>
          </a:p>
          <a:p>
            <a:pPr algn="ctr"/>
            <a:endParaRPr lang="ru-RU" dirty="0">
              <a:cs typeface="Arial" panose="020B0604020202020204" pitchFamily="34" charset="0"/>
            </a:endParaRPr>
          </a:p>
          <a:p>
            <a:pPr algn="ctr"/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92993" y="2686084"/>
            <a:ext cx="2194826" cy="2646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b="1" dirty="0" smtClean="0">
                <a:ea typeface="Calibri Light" panose="020F0302020204030204"/>
                <a:cs typeface="Arial" panose="020B0604020202020204" pitchFamily="34" charset="0"/>
              </a:rPr>
              <a:t>ОРГАНИЗАЦИЯ ОБРАЗОВАНИЯ </a:t>
            </a:r>
            <a:r>
              <a:rPr lang="ru-RU" dirty="0" smtClean="0">
                <a:ea typeface="Calibri Light" panose="020F0302020204030204"/>
                <a:cs typeface="Arial" panose="020B0604020202020204" pitchFamily="34" charset="0"/>
              </a:rPr>
              <a:t>содействует </a:t>
            </a:r>
            <a:r>
              <a:rPr lang="ru-RU" dirty="0">
                <a:ea typeface="Calibri Light" panose="020F0302020204030204"/>
                <a:cs typeface="Arial" panose="020B0604020202020204" pitchFamily="34" charset="0"/>
              </a:rPr>
              <a:t>в формировании материалов педагогов</a:t>
            </a:r>
            <a:br>
              <a:rPr lang="ru-RU" dirty="0">
                <a:ea typeface="Calibri Light" panose="020F0302020204030204"/>
                <a:cs typeface="Arial" panose="020B0604020202020204" pitchFamily="34" charset="0"/>
              </a:rPr>
            </a:br>
            <a:r>
              <a:rPr lang="ru-RU" dirty="0">
                <a:ea typeface="Calibri Light" panose="020F0302020204030204"/>
                <a:cs typeface="Arial" panose="020B0604020202020204" pitchFamily="34" charset="0"/>
              </a:rPr>
              <a:t>для аттестации</a:t>
            </a:r>
          </a:p>
          <a:p>
            <a:pPr algn="ctr"/>
            <a:endParaRPr lang="ru-RU" b="1" dirty="0">
              <a:ea typeface="Calibri Light" panose="020F0302020204030204"/>
              <a:cs typeface="Arial" panose="020B0604020202020204" pitchFamily="34" charset="0"/>
            </a:endParaRPr>
          </a:p>
          <a:p>
            <a:pPr algn="ctr"/>
            <a:endParaRPr lang="ru-RU" sz="2200" b="1" dirty="0">
              <a:ea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33932" y="2686084"/>
            <a:ext cx="2067247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ru-RU" b="1" dirty="0" smtClean="0">
                <a:cs typeface="Arial" panose="020B0604020202020204" pitchFamily="34" charset="0"/>
              </a:rPr>
              <a:t>УРОК </a:t>
            </a:r>
            <a:r>
              <a:rPr lang="ru-RU" dirty="0">
                <a:cs typeface="Arial" panose="020B0604020202020204" pitchFamily="34" charset="0"/>
              </a:rPr>
              <a:t>(занятие, мероприятие, организованная деятельность) </a:t>
            </a:r>
            <a:r>
              <a:rPr lang="ru-RU" b="1" dirty="0">
                <a:cs typeface="Arial" panose="020B0604020202020204" pitchFamily="34" charset="0"/>
              </a:rPr>
              <a:t>- </a:t>
            </a:r>
            <a:r>
              <a:rPr lang="kk-KZ" b="1" dirty="0" smtClean="0">
                <a:cs typeface="Arial" panose="020B0604020202020204" pitchFamily="34" charset="0"/>
              </a:rPr>
              <a:t>ОСНОВНОЙ ПОКАЗАТЕЛЬ</a:t>
            </a:r>
            <a:r>
              <a:rPr lang="en-US" b="1" dirty="0" smtClean="0">
                <a:cs typeface="Arial" panose="020B0604020202020204" pitchFamily="34" charset="0"/>
              </a:rPr>
              <a:t> </a:t>
            </a:r>
            <a:r>
              <a:rPr lang="ru-KZ" b="1" dirty="0" smtClean="0">
                <a:cs typeface="Arial" panose="020B0604020202020204" pitchFamily="34" charset="0"/>
              </a:rPr>
              <a:t>ВЛАДЕНИЯ МЕТОДИКОЙ ПРЕПОДАВАНИЯ.</a:t>
            </a:r>
            <a:endParaRPr lang="ru-RU" sz="2200" dirty="0">
              <a:ea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67C7AB-0145-4191-927A-74245CC550F1}"/>
              </a:ext>
            </a:extLst>
          </p:cNvPr>
          <p:cNvSpPr txBox="1"/>
          <p:nvPr/>
        </p:nvSpPr>
        <p:spPr>
          <a:xfrm>
            <a:off x="8968030" y="2698340"/>
            <a:ext cx="2197900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KZ" b="1" dirty="0" smtClean="0">
                <a:cs typeface="Arial" panose="020B0604020202020204" pitchFamily="34" charset="0"/>
              </a:rPr>
              <a:t>ДИНАМИКА КАЧЕСТВА ЗНАНИЙ ОБУЧАЮЩИХСЯ - </a:t>
            </a:r>
            <a:r>
              <a:rPr lang="ru-KZ" dirty="0" smtClean="0">
                <a:cs typeface="Arial" panose="020B0604020202020204" pitchFamily="34" charset="0"/>
              </a:rPr>
              <a:t>основной </a:t>
            </a:r>
            <a:r>
              <a:rPr lang="ru-KZ" dirty="0">
                <a:cs typeface="Arial" panose="020B0604020202020204" pitchFamily="34" charset="0"/>
              </a:rPr>
              <a:t>показатель эффективности деятельности </a:t>
            </a:r>
            <a:r>
              <a:rPr lang="ru-RU" dirty="0">
                <a:cs typeface="Arial" panose="020B0604020202020204" pitchFamily="34" charset="0"/>
              </a:rPr>
              <a:t>для педагога</a:t>
            </a:r>
            <a:r>
              <a:rPr lang="en-US" dirty="0">
                <a:cs typeface="Arial" panose="020B0604020202020204" pitchFamily="34" charset="0"/>
              </a:rPr>
              <a:t> </a:t>
            </a:r>
            <a:r>
              <a:rPr lang="en-US" b="1" dirty="0">
                <a:cs typeface="Arial" panose="020B0604020202020204" pitchFamily="34" charset="0"/>
              </a:rPr>
              <a:t> </a:t>
            </a:r>
            <a:endParaRPr lang="ru-RU" b="1" dirty="0">
              <a:cs typeface="Arial" panose="020B0604020202020204" pitchFamily="34" charset="0"/>
            </a:endParaRPr>
          </a:p>
          <a:p>
            <a:pPr algn="ctr"/>
            <a:endParaRPr lang="ru-KZ" b="1" dirty="0"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310326" y="1283296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965715" y="1283296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631325" y="1283296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294829" y="1283296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310326" y="580018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965715" y="580018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631325" y="580018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294829" y="580018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22" y="1885325"/>
            <a:ext cx="658803" cy="65880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77" y="1884394"/>
            <a:ext cx="659734" cy="65973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50" y="1888992"/>
            <a:ext cx="659734" cy="65973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292" y="1893679"/>
            <a:ext cx="650450" cy="6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8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29833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943395" y="251824"/>
            <a:ext cx="3986237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>
                <a:cs typeface="Calibri"/>
              </a:rPr>
              <a:t>УСЛОВИЯ И ПОРЯДОК АТТЕСТАЦИИ 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4958499" y="171596"/>
            <a:ext cx="7233500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053869" y="1197122"/>
            <a:ext cx="3239677" cy="474438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569200" y="1207799"/>
            <a:ext cx="225154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569200" y="5941507"/>
            <a:ext cx="225154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4541787" y="1197122"/>
            <a:ext cx="3634775" cy="474438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218259" y="1207799"/>
            <a:ext cx="225154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33401" y="5941507"/>
            <a:ext cx="225154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8382002" y="1197122"/>
            <a:ext cx="2887380" cy="474438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8831969" y="1207799"/>
            <a:ext cx="2080841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822542" y="5941507"/>
            <a:ext cx="209026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76529" y="2306595"/>
            <a:ext cx="2635594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r>
              <a:rPr lang="ru-RU" sz="2800" b="1" dirty="0" smtClean="0">
                <a:solidFill>
                  <a:schemeClr val="accent4"/>
                </a:solidFill>
                <a:latin typeface="+mn-lt"/>
                <a:ea typeface="Calibri Light" panose="020F0302020204030204"/>
                <a:cs typeface="Arial" panose="020B0604020202020204" pitchFamily="34" charset="0"/>
              </a:rPr>
              <a:t>БОЛЕЕ 40 000 </a:t>
            </a:r>
            <a:r>
              <a:rPr lang="ru-RU" sz="1600" b="1" dirty="0" smtClean="0">
                <a:latin typeface="+mn-lt"/>
                <a:ea typeface="Calibri Light" panose="020F0302020204030204"/>
                <a:cs typeface="Arial" panose="020B0604020202020204" pitchFamily="34" charset="0"/>
              </a:rPr>
              <a:t>ПЕДАГОГОВ</a:t>
            </a:r>
            <a:r>
              <a:rPr lang="en-US" sz="1600" b="1" dirty="0" smtClean="0">
                <a:latin typeface="+mn-lt"/>
                <a:ea typeface="Calibri Light" panose="020F0302020204030204"/>
                <a:cs typeface="Arial" panose="020B0604020202020204" pitchFamily="34" charset="0"/>
              </a:rPr>
              <a:t> </a:t>
            </a:r>
            <a:r>
              <a:rPr lang="ru-RU" sz="1600" b="1" dirty="0" smtClean="0">
                <a:latin typeface="+mn-lt"/>
                <a:ea typeface="Calibri Light" panose="020F0302020204030204"/>
                <a:cs typeface="Arial" panose="020B0604020202020204" pitchFamily="34" charset="0"/>
              </a:rPr>
              <a:t>ВТОРОЙ, </a:t>
            </a:r>
          </a:p>
          <a:p>
            <a:r>
              <a:rPr lang="ru-RU" sz="1600" b="1" dirty="0" smtClean="0">
                <a:latin typeface="+mn-lt"/>
                <a:ea typeface="Calibri Light" panose="020F0302020204030204"/>
                <a:cs typeface="Arial" panose="020B0604020202020204" pitchFamily="34" charset="0"/>
              </a:rPr>
              <a:t>ПЕРВОЙ, ВЫСШЕЙ </a:t>
            </a:r>
          </a:p>
          <a:p>
            <a:r>
              <a:rPr lang="ru-RU" sz="1600" b="1" dirty="0" smtClean="0">
                <a:latin typeface="+mn-lt"/>
                <a:ea typeface="Calibri Light" panose="020F0302020204030204"/>
                <a:cs typeface="Arial" panose="020B0604020202020204" pitchFamily="34" charset="0"/>
              </a:rPr>
              <a:t>КАТЕГОРИИ</a:t>
            </a:r>
          </a:p>
          <a:p>
            <a:r>
              <a:rPr lang="ru-RU" sz="1600" dirty="0" smtClean="0">
                <a:latin typeface="+mn-lt"/>
                <a:cs typeface="Arial" panose="020B0604020202020204" pitchFamily="34" charset="0"/>
              </a:rPr>
              <a:t>перейдут 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на действующий формат аттестации</a:t>
            </a:r>
            <a:endParaRPr lang="ru-KZ" sz="1600" dirty="0">
              <a:latin typeface="+mn-lt"/>
              <a:cs typeface="Arial" panose="020B0604020202020204" pitchFamily="34" charset="0"/>
            </a:endParaRPr>
          </a:p>
          <a:p>
            <a:r>
              <a:rPr lang="ru-RU" sz="1600" dirty="0">
                <a:latin typeface="+mn-lt"/>
                <a:cs typeface="Arial" panose="020B0604020202020204" pitchFamily="34" charset="0"/>
              </a:rPr>
              <a:t>«модератор», «эксперт», «исследователь» </a:t>
            </a:r>
            <a:endParaRPr lang="ru-RU" sz="1600" dirty="0" smtClean="0">
              <a:latin typeface="+mn-lt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+mn-lt"/>
                <a:cs typeface="Arial" panose="020B0604020202020204" pitchFamily="34" charset="0"/>
              </a:rPr>
              <a:t>НА ОБЩИХ ОСНОВАНИЯХ</a:t>
            </a:r>
            <a:endParaRPr lang="ru-RU" sz="1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54FF8C4-5987-47F5-86C8-E8704137FE9A}"/>
              </a:ext>
            </a:extLst>
          </p:cNvPr>
          <p:cNvSpPr/>
          <p:nvPr/>
        </p:nvSpPr>
        <p:spPr>
          <a:xfrm>
            <a:off x="4541787" y="2242924"/>
            <a:ext cx="3604490" cy="349224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ru-RU" sz="1600" dirty="0" smtClean="0">
                <a:ea typeface="Calibri Light" panose="020F0302020204030204"/>
                <a:cs typeface="Arial" panose="020B0604020202020204" pitchFamily="34" charset="0"/>
              </a:rPr>
              <a:t> </a:t>
            </a:r>
            <a:r>
              <a:rPr lang="ru-RU" sz="2800" b="1" dirty="0" smtClean="0">
                <a:solidFill>
                  <a:schemeClr val="accent4"/>
                </a:solidFill>
                <a:cs typeface="Arial" panose="020B0604020202020204" pitchFamily="34" charset="0"/>
              </a:rPr>
              <a:t>С 1 ГОДА ДО 2 ЛЕТ </a:t>
            </a:r>
          </a:p>
          <a:p>
            <a:pPr algn="ctr" defTabSz="914400">
              <a:defRPr/>
            </a:pPr>
            <a:r>
              <a:rPr lang="ru-RU" sz="1600" dirty="0" smtClean="0">
                <a:cs typeface="Arial" panose="020B0604020202020204" pitchFamily="34" charset="0"/>
              </a:rPr>
              <a:t>продлен </a:t>
            </a:r>
            <a:r>
              <a:rPr lang="ru-RU" sz="1600" dirty="0">
                <a:cs typeface="Arial" panose="020B0604020202020204" pitchFamily="34" charset="0"/>
              </a:rPr>
              <a:t>срок действия категории для:</a:t>
            </a:r>
          </a:p>
          <a:p>
            <a:pPr indent="-285750" algn="ctr" defTabSz="91440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cs typeface="Arial" panose="020B0604020202020204" pitchFamily="34" charset="0"/>
              </a:rPr>
              <a:t>временно нетрудоспособных; </a:t>
            </a:r>
          </a:p>
          <a:p>
            <a:pPr indent="-285750" algn="ctr" defTabSz="91440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cs typeface="Arial" panose="020B0604020202020204" pitchFamily="34" charset="0"/>
              </a:rPr>
              <a:t>лиц после декретного отпуска;</a:t>
            </a:r>
          </a:p>
          <a:p>
            <a:pPr indent="-285750" algn="ctr" defTabSz="91440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cs typeface="Arial" panose="020B0604020202020204" pitchFamily="34" charset="0"/>
              </a:rPr>
              <a:t>перешедших из организаций образования в  Министерство, управления образования, методкабинеты</a:t>
            </a:r>
          </a:p>
          <a:p>
            <a:pPr indent="-285750" algn="ctr" defTabSz="9144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150870" algn="l"/>
              </a:tabLst>
              <a:defRPr/>
            </a:pPr>
            <a:r>
              <a:rPr lang="ru-RU" sz="1600" dirty="0">
                <a:cs typeface="Arial" panose="020B0604020202020204" pitchFamily="34" charset="0"/>
              </a:rPr>
              <a:t>лицам, прибывшим в Республику Казахстан из зарубежья. </a:t>
            </a:r>
          </a:p>
          <a:p>
            <a:pPr indent="-285750" algn="ctr" defTabSz="9144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150870" algn="l"/>
              </a:tabLst>
              <a:defRPr/>
            </a:pPr>
            <a:r>
              <a:rPr lang="ru-RU" sz="1600" dirty="0">
                <a:cs typeface="Arial" panose="020B0604020202020204" pitchFamily="34" charset="0"/>
              </a:rPr>
              <a:t>при переходе педагога в другую организацию и остается один год до истечения срока действия категории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968E36A-8D21-42E2-BF20-3FD4502DBFF4}"/>
              </a:ext>
            </a:extLst>
          </p:cNvPr>
          <p:cNvSpPr/>
          <p:nvPr/>
        </p:nvSpPr>
        <p:spPr>
          <a:xfrm>
            <a:off x="8533134" y="2644082"/>
            <a:ext cx="2585661" cy="191934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/>
            <a:r>
              <a:rPr lang="ru-RU" sz="1600" b="1" dirty="0" smtClean="0">
                <a:cs typeface="Arial" panose="020B0604020202020204" pitchFamily="34" charset="0"/>
              </a:rPr>
              <a:t>ГОСУДАРСТВЕННАЯ </a:t>
            </a:r>
            <a:r>
              <a:rPr lang="ru-RU" sz="2800" b="1" dirty="0" smtClean="0">
                <a:solidFill>
                  <a:schemeClr val="accent4"/>
                </a:solidFill>
                <a:cs typeface="Arial" panose="020B0604020202020204" pitchFamily="34" charset="0"/>
              </a:rPr>
              <a:t>УСЛУГА ОКАЗЫВАЕТСЯ</a:t>
            </a:r>
          </a:p>
          <a:p>
            <a:pPr lvl="0" algn="ctr" defTabSz="914400">
              <a:lnSpc>
                <a:spcPct val="107000"/>
              </a:lnSpc>
              <a:tabLst>
                <a:tab pos="3150870" algn="l"/>
              </a:tabLst>
            </a:pPr>
            <a:r>
              <a:rPr lang="ru-RU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через </a:t>
            </a:r>
            <a:r>
              <a:rPr lang="ru-RU" sz="1600" dirty="0">
                <a:cs typeface="Arial" panose="020B0604020202020204" pitchFamily="34" charset="0"/>
              </a:rPr>
              <a:t>веб-портал электронного правительства или канцелярию </a:t>
            </a:r>
            <a:r>
              <a:rPr lang="ru-RU" sz="1600" dirty="0" err="1">
                <a:cs typeface="Arial" panose="020B0604020202020204" pitchFamily="34" charset="0"/>
              </a:rPr>
              <a:t>услугодателя</a:t>
            </a:r>
            <a:endParaRPr lang="ru-RU" sz="1600" dirty="0">
              <a:cs typeface="Arial" panose="020B0604020202020204" pitchFamily="34" charset="0"/>
            </a:endParaRPr>
          </a:p>
          <a:p>
            <a:pPr algn="ctr" defTabSz="914400">
              <a:defRPr/>
            </a:pPr>
            <a:endParaRPr lang="ru-RU" sz="1600" dirty="0">
              <a:cs typeface="Arial" panose="020B060402020202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45" y="1527860"/>
            <a:ext cx="687453" cy="68745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949" y="1527859"/>
            <a:ext cx="687453" cy="68745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46" y="1527859"/>
            <a:ext cx="687453" cy="68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50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73271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840287" y="251824"/>
            <a:ext cx="199093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 smtClean="0">
                <a:cs typeface="Calibri"/>
              </a:rPr>
              <a:t>АТТЕСТАЦИЯ</a:t>
            </a:r>
            <a:endParaRPr lang="kk-KZ" sz="2000" b="1" dirty="0">
              <a:cs typeface="Calibri"/>
            </a:endParaRPr>
          </a:p>
        </p:txBody>
      </p:sp>
      <p:sp>
        <p:nvSpPr>
          <p:cNvPr id="7" name="Прямоугольник 5"/>
          <p:cNvSpPr/>
          <p:nvPr/>
        </p:nvSpPr>
        <p:spPr>
          <a:xfrm>
            <a:off x="2677212" y="171596"/>
            <a:ext cx="9514787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926970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07323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767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3039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310326" y="1283296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965715" y="1283296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631325" y="1283296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294829" y="1283296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310326" y="580018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965715" y="580018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631325" y="580018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294829" y="580018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607323" y="2698999"/>
            <a:ext cx="2358082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1600" dirty="0">
                <a:cs typeface="Arial" panose="020B0604020202020204" pitchFamily="34" charset="0"/>
              </a:rPr>
              <a:t>10 вопросов  Закона РК </a:t>
            </a:r>
          </a:p>
          <a:p>
            <a:pPr algn="ctr"/>
            <a:r>
              <a:rPr lang="ru-RU" sz="1600" b="1" dirty="0" smtClean="0">
                <a:cs typeface="Arial" panose="020B0604020202020204" pitchFamily="34" charset="0"/>
              </a:rPr>
              <a:t>«О ПРОТИВОДЕЙСТВИИ КОРРУПЦИИ» - </a:t>
            </a:r>
          </a:p>
          <a:p>
            <a:pPr algn="ctr"/>
            <a:r>
              <a:rPr lang="ru-RU" sz="1600" b="1" dirty="0" smtClean="0">
                <a:cs typeface="Arial" panose="020B0604020202020204" pitchFamily="34" charset="0"/>
              </a:rPr>
              <a:t>В ОЗП ДЛЯ РУКОВОДИТЕЛЕЙ </a:t>
            </a:r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64607" y="2698999"/>
            <a:ext cx="1747335" cy="1815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1600" b="1" dirty="0" smtClean="0">
                <a:cs typeface="Arial" panose="020B0604020202020204" pitchFamily="34" charset="0"/>
              </a:rPr>
              <a:t>ТЕСТ ОЗП СДАЮТ </a:t>
            </a:r>
          </a:p>
          <a:p>
            <a:pPr algn="ctr"/>
            <a:r>
              <a:rPr lang="ru-RU" sz="1600" dirty="0" smtClean="0">
                <a:ea typeface="Calibri Light" panose="020F0302020204030204"/>
                <a:cs typeface="Arial" panose="020B0604020202020204" pitchFamily="34" charset="0"/>
              </a:rPr>
              <a:t>за</a:t>
            </a:r>
            <a:r>
              <a:rPr lang="en-US" sz="1600" dirty="0" err="1">
                <a:ea typeface="Calibri Light" panose="020F0302020204030204"/>
                <a:cs typeface="Arial" panose="020B0604020202020204" pitchFamily="34" charset="0"/>
              </a:rPr>
              <a:t>местители</a:t>
            </a:r>
            <a:r>
              <a:rPr lang="en-US" sz="1600" dirty="0"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en-US" sz="1600" dirty="0" err="1">
                <a:ea typeface="Calibri Light" panose="020F0302020204030204"/>
                <a:cs typeface="Arial" panose="020B0604020202020204" pitchFamily="34" charset="0"/>
              </a:rPr>
              <a:t>руководител</a:t>
            </a:r>
            <a:r>
              <a:rPr lang="ru-RU" sz="1600" dirty="0">
                <a:ea typeface="Calibri Light" panose="020F0302020204030204"/>
                <a:cs typeface="Arial" panose="020B0604020202020204" pitchFamily="34" charset="0"/>
              </a:rPr>
              <a:t>ей, </a:t>
            </a:r>
          </a:p>
          <a:p>
            <a:pPr algn="ctr"/>
            <a:r>
              <a:rPr lang="ru-RU" sz="1600" dirty="0">
                <a:ea typeface="Calibri Light" panose="020F0302020204030204"/>
                <a:cs typeface="Arial" panose="020B0604020202020204" pitchFamily="34" charset="0"/>
              </a:rPr>
              <a:t>и </a:t>
            </a:r>
            <a:r>
              <a:rPr lang="en-US" sz="1600" dirty="0" err="1">
                <a:ea typeface="Calibri Light" panose="020F0302020204030204"/>
                <a:cs typeface="Arial" panose="020B0604020202020204" pitchFamily="34" charset="0"/>
              </a:rPr>
              <a:t>методисты</a:t>
            </a:r>
            <a:r>
              <a:rPr lang="kk-KZ" sz="1600" dirty="0">
                <a:ea typeface="Calibri Light" panose="020F0302020204030204"/>
                <a:cs typeface="Arial" panose="020B0604020202020204" pitchFamily="34" charset="0"/>
              </a:rPr>
              <a:t> </a:t>
            </a:r>
          </a:p>
          <a:p>
            <a:pPr algn="ctr"/>
            <a:endParaRPr lang="ru-RU" sz="1600" i="1" dirty="0">
              <a:cs typeface="Arial" panose="020B0604020202020204" pitchFamily="34" charset="0"/>
            </a:endParaRPr>
          </a:p>
          <a:p>
            <a:pPr algn="ctr"/>
            <a:endParaRPr lang="ru-RU" sz="1600" i="1" dirty="0">
              <a:cs typeface="Arial" panose="020B0604020202020204" pitchFamily="34" charset="0"/>
            </a:endParaRPr>
          </a:p>
          <a:p>
            <a:pPr algn="ctr"/>
            <a:r>
              <a:rPr lang="ru-RU" sz="1600" i="1" dirty="0">
                <a:cs typeface="Arial" panose="020B0604020202020204" pitchFamily="34" charset="0"/>
              </a:rPr>
              <a:t> 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5DB9DB-EE9F-438A-92AC-4B0BD5CD476F}"/>
              </a:ext>
            </a:extLst>
          </p:cNvPr>
          <p:cNvSpPr txBox="1"/>
          <p:nvPr/>
        </p:nvSpPr>
        <p:spPr>
          <a:xfrm>
            <a:off x="6438257" y="2667009"/>
            <a:ext cx="2245208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lvl="0" algn="ctr"/>
            <a:r>
              <a:rPr lang="ru-RU" sz="1600" dirty="0">
                <a:cs typeface="Arial" panose="020B0604020202020204" pitchFamily="34" charset="0"/>
              </a:rPr>
              <a:t>В перечень достижений педагога включены </a:t>
            </a:r>
            <a:endParaRPr lang="ru-RU" sz="1600" dirty="0" smtClean="0">
              <a:cs typeface="Arial" panose="020B0604020202020204" pitchFamily="34" charset="0"/>
            </a:endParaRPr>
          </a:p>
          <a:p>
            <a:pPr lvl="0" algn="ctr"/>
            <a:r>
              <a:rPr lang="ru-RU" sz="1600" b="1" dirty="0" smtClean="0">
                <a:cs typeface="Arial" panose="020B0604020202020204" pitchFamily="34" charset="0"/>
              </a:rPr>
              <a:t>ТВОРЧЕСКИЕ, СПОРТИВНЫЕ КОНКУРСЫ И СОРЕВНОВАНИЯ  </a:t>
            </a:r>
          </a:p>
          <a:p>
            <a:pPr lvl="0" algn="ctr"/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12CBE6-69DF-4F5F-9822-EFA7B32527F5}"/>
              </a:ext>
            </a:extLst>
          </p:cNvPr>
          <p:cNvSpPr txBox="1"/>
          <p:nvPr/>
        </p:nvSpPr>
        <p:spPr>
          <a:xfrm>
            <a:off x="9026019" y="2666288"/>
            <a:ext cx="224336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kk-KZ" sz="1600" dirty="0">
                <a:cs typeface="Arial" panose="020B0604020202020204" pitchFamily="34" charset="0"/>
              </a:rPr>
              <a:t>Срок действия категории </a:t>
            </a:r>
            <a:r>
              <a:rPr lang="kk-KZ" sz="1600" b="1" dirty="0" smtClean="0">
                <a:cs typeface="Arial" panose="020B0604020202020204" pitchFamily="34" charset="0"/>
              </a:rPr>
              <a:t>ЗАМЕСТИТЕЛЯ</a:t>
            </a:r>
            <a:r>
              <a:rPr lang="kk-KZ" sz="1600" dirty="0" smtClean="0">
                <a:cs typeface="Arial" panose="020B0604020202020204" pitchFamily="34" charset="0"/>
              </a:rPr>
              <a:t> </a:t>
            </a:r>
            <a:r>
              <a:rPr lang="kk-KZ" sz="1600" b="1" dirty="0" smtClean="0">
                <a:cs typeface="Arial" panose="020B0604020202020204" pitchFamily="34" charset="0"/>
              </a:rPr>
              <a:t>РУКОВОДИТЕЛЯ </a:t>
            </a:r>
            <a:r>
              <a:rPr lang="kk-KZ" sz="1600" dirty="0" smtClean="0">
                <a:cs typeface="Arial" panose="020B0604020202020204" pitchFamily="34" charset="0"/>
              </a:rPr>
              <a:t>организации </a:t>
            </a:r>
            <a:r>
              <a:rPr lang="kk-KZ" sz="1600" dirty="0">
                <a:cs typeface="Arial" panose="020B0604020202020204" pitchFamily="34" charset="0"/>
              </a:rPr>
              <a:t>образования, методического кабинета (центра) </a:t>
            </a:r>
            <a:r>
              <a:rPr lang="kk-KZ" sz="1600" b="1" dirty="0">
                <a:cs typeface="Arial" panose="020B0604020202020204" pitchFamily="34" charset="0"/>
              </a:rPr>
              <a:t>– </a:t>
            </a:r>
            <a:endParaRPr lang="kk-KZ" sz="1600" b="1" dirty="0" smtClean="0">
              <a:cs typeface="Arial" panose="020B0604020202020204" pitchFamily="34" charset="0"/>
            </a:endParaRPr>
          </a:p>
          <a:p>
            <a:pPr algn="ctr"/>
            <a:r>
              <a:rPr lang="kk-KZ" sz="1600" b="1" dirty="0" smtClean="0">
                <a:cs typeface="Arial" panose="020B0604020202020204" pitchFamily="34" charset="0"/>
              </a:rPr>
              <a:t>5 ЛЕТ</a:t>
            </a:r>
            <a:endParaRPr lang="kk-KZ" sz="1600" b="1" dirty="0"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1793" y="1789490"/>
            <a:ext cx="779113" cy="7791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57" y="1888128"/>
            <a:ext cx="609858" cy="6098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916" y="1888129"/>
            <a:ext cx="609858" cy="60985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03" y="1869739"/>
            <a:ext cx="643876" cy="6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7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29833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2804" y="171596"/>
            <a:ext cx="889263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946199" y="251824"/>
            <a:ext cx="3986237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>
                <a:cs typeface="Calibri"/>
              </a:rPr>
              <a:t>УСЛОВИЯ И ПОРЯДОК АТТЕСТАЦИИ 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4961303" y="171596"/>
            <a:ext cx="7233500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987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873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72186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658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6013183" y="1507847"/>
            <a:ext cx="4674958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514350" marR="0" lvl="0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kumimoji="0" lang="kk-KZ" sz="1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«</a:t>
            </a:r>
            <a:r>
              <a:rPr kumimoji="0" lang="kk-KZ" sz="1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педагог-эксперт» </a:t>
            </a: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– </a:t>
            </a:r>
            <a:r>
              <a:rPr kumimoji="0" lang="ru-KZ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при наличии </a:t>
            </a: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стаж</a:t>
            </a:r>
            <a:r>
              <a:rPr kumimoji="0" lang="ru-KZ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а</a:t>
            </a: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на производстве по профилю 10 лет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12169" y="902800"/>
            <a:ext cx="9131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tabLst>
                <a:tab pos="540385" algn="l"/>
                <a:tab pos="3150870" algn="l"/>
              </a:tabLst>
              <a:defRPr/>
            </a:pPr>
            <a:r>
              <a:rPr lang="kk-KZ" sz="1600" b="1" kern="0" dirty="0"/>
              <a:t>Педагог</a:t>
            </a:r>
            <a:r>
              <a:rPr lang="ru-KZ" sz="1600" b="1" kern="0" dirty="0"/>
              <a:t>ам </a:t>
            </a:r>
            <a:r>
              <a:rPr lang="kk-KZ" sz="1600" b="1" kern="0" dirty="0"/>
              <a:t>специальны</a:t>
            </a:r>
            <a:r>
              <a:rPr lang="ru-KZ" sz="1600" b="1" kern="0" dirty="0"/>
              <a:t>х</a:t>
            </a:r>
            <a:r>
              <a:rPr lang="kk-KZ" sz="1600" b="1" kern="0" dirty="0"/>
              <a:t> дисциплин и мастерам производственного обучения</a:t>
            </a:r>
            <a:r>
              <a:rPr lang="ru-KZ" sz="1600" b="1" kern="0" dirty="0"/>
              <a:t> ТиПО </a:t>
            </a:r>
            <a:endParaRPr lang="ru-RU" sz="1600" b="1" kern="0" dirty="0" smtClean="0"/>
          </a:p>
          <a:p>
            <a:pPr marL="228600" lvl="0">
              <a:tabLst>
                <a:tab pos="540385" algn="l"/>
                <a:tab pos="3150870" algn="l"/>
              </a:tabLst>
              <a:defRPr/>
            </a:pPr>
            <a:r>
              <a:rPr lang="ru-KZ" sz="1600" b="1" kern="0" dirty="0" smtClean="0"/>
              <a:t>на </a:t>
            </a:r>
            <a:r>
              <a:rPr lang="ru-KZ" sz="1600" b="1" kern="0" dirty="0"/>
              <a:t>момент принятия на работу присваивается:</a:t>
            </a:r>
            <a:endParaRPr lang="kk-KZ" sz="1600" b="1" kern="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6900" y="1553659"/>
            <a:ext cx="4821074" cy="50183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11983" y="1553659"/>
            <a:ext cx="5638960" cy="50183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76900" y="1526013"/>
            <a:ext cx="4363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kk-KZ" sz="1400" i="1" kern="0" dirty="0">
                <a:latin typeface="+mj-lt"/>
              </a:rPr>
              <a:t>«педагог-модератор» </a:t>
            </a:r>
            <a:r>
              <a:rPr lang="kk-KZ" sz="1400" kern="0" dirty="0">
                <a:latin typeface="+mj-lt"/>
              </a:rPr>
              <a:t>– </a:t>
            </a:r>
            <a:r>
              <a:rPr lang="ru-KZ" sz="1400" kern="0" dirty="0">
                <a:latin typeface="+mj-lt"/>
              </a:rPr>
              <a:t>при наличии </a:t>
            </a:r>
            <a:r>
              <a:rPr lang="kk-KZ" sz="1400" kern="0" dirty="0">
                <a:latin typeface="+mj-lt"/>
              </a:rPr>
              <a:t>стаж</a:t>
            </a:r>
            <a:r>
              <a:rPr lang="ru-KZ" sz="1400" kern="0" dirty="0">
                <a:latin typeface="+mj-lt"/>
              </a:rPr>
              <a:t>а</a:t>
            </a:r>
            <a:r>
              <a:rPr lang="kk-KZ" sz="1400" kern="0" dirty="0">
                <a:latin typeface="+mj-lt"/>
              </a:rPr>
              <a:t> на производстве  по профилю 5 лет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3" y="919839"/>
            <a:ext cx="550696" cy="550696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7CAF562-AAF4-4388-B81A-CC55197AAC3A}"/>
              </a:ext>
            </a:extLst>
          </p:cNvPr>
          <p:cNvSpPr/>
          <p:nvPr/>
        </p:nvSpPr>
        <p:spPr>
          <a:xfrm>
            <a:off x="7611839" y="2944812"/>
            <a:ext cx="4053456" cy="63694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51435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педагог</a:t>
            </a:r>
            <a:r>
              <a:rPr kumimoji="0" lang="ru-KZ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ам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иностранных языков, имеющим действующий сертификат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</a:rPr>
              <a:t>Сэлта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CELTA</a:t>
            </a:r>
            <a:r>
              <a:rPr kumimoji="0" lang="ru-KZ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12169" y="2347402"/>
            <a:ext cx="63718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tabLst>
                <a:tab pos="540385" algn="l"/>
                <a:tab pos="3150870" algn="l"/>
              </a:tabLst>
              <a:defRPr/>
            </a:pPr>
            <a:r>
              <a:rPr lang="ru-KZ" sz="16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Присваивается </a:t>
            </a:r>
            <a:r>
              <a:rPr lang="ru-KZ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 </a:t>
            </a:r>
            <a:r>
              <a:rPr lang="ru-RU" sz="1600" b="1" i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«педагог-модератор</a:t>
            </a:r>
            <a:r>
              <a:rPr lang="ru-RU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  <a:r>
              <a:rPr lang="ru-KZ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</a:t>
            </a:r>
            <a:r>
              <a:rPr lang="ru-RU" sz="1600" b="1" kern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ица</a:t>
            </a:r>
            <a:r>
              <a:rPr lang="ru-KZ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</a:t>
            </a:r>
            <a:r>
              <a:rPr lang="ru-RU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endParaRPr lang="ru-KZ" sz="1600" b="1" kern="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76901" y="2859373"/>
            <a:ext cx="2547235" cy="584389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18725" y="2848579"/>
            <a:ext cx="4214764" cy="584389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801583" y="2859373"/>
            <a:ext cx="3749360" cy="57359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12079" y="2890418"/>
            <a:ext cx="2906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kern="0" dirty="0">
                <a:latin typeface="+mj-lt"/>
              </a:rPr>
              <a:t>вошедши</a:t>
            </a:r>
            <a:r>
              <a:rPr lang="ru-KZ" sz="1400" kern="0" dirty="0">
                <a:latin typeface="+mj-lt"/>
              </a:rPr>
              <a:t>м</a:t>
            </a:r>
            <a:r>
              <a:rPr lang="ru-RU" sz="1400" kern="0" dirty="0">
                <a:latin typeface="+mj-lt"/>
              </a:rPr>
              <a:t> в </a:t>
            </a:r>
            <a:r>
              <a:rPr lang="ru-RU" sz="1400" b="1" kern="0" dirty="0">
                <a:latin typeface="+mj-lt"/>
              </a:rPr>
              <a:t>Президентский кадровый резерв</a:t>
            </a:r>
            <a:r>
              <a:rPr lang="ru-RU" sz="1400" kern="0" dirty="0">
                <a:latin typeface="+mj-lt"/>
              </a:rPr>
              <a:t>, </a:t>
            </a:r>
            <a:endParaRPr lang="ru-KZ" sz="1400" kern="0" dirty="0"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63437" y="2898947"/>
            <a:ext cx="4248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kern="0" dirty="0">
                <a:solidFill>
                  <a:schemeClr val="tx1"/>
                </a:solidFill>
              </a:rPr>
              <a:t>выпускник</a:t>
            </a:r>
            <a:r>
              <a:rPr lang="ru-KZ" sz="1400" kern="0" dirty="0">
                <a:solidFill>
                  <a:schemeClr val="tx1"/>
                </a:solidFill>
              </a:rPr>
              <a:t>ам</a:t>
            </a:r>
            <a:r>
              <a:rPr lang="ru-RU" sz="1400" kern="0" dirty="0">
                <a:solidFill>
                  <a:schemeClr val="tx1"/>
                </a:solidFill>
              </a:rPr>
              <a:t> </a:t>
            </a:r>
            <a:r>
              <a:rPr lang="ru-RU" sz="1400" b="1" kern="0" dirty="0" err="1">
                <a:solidFill>
                  <a:schemeClr val="tx1"/>
                </a:solidFill>
              </a:rPr>
              <a:t>Nazarbayev</a:t>
            </a:r>
            <a:r>
              <a:rPr lang="ru-RU" sz="1400" b="1" kern="0" dirty="0">
                <a:solidFill>
                  <a:schemeClr val="tx1"/>
                </a:solidFill>
              </a:rPr>
              <a:t> </a:t>
            </a:r>
            <a:r>
              <a:rPr lang="ru-RU" sz="1400" b="1" kern="0" dirty="0" err="1">
                <a:solidFill>
                  <a:schemeClr val="tx1"/>
                </a:solidFill>
              </a:rPr>
              <a:t>University</a:t>
            </a:r>
            <a:r>
              <a:rPr lang="ru-RU" sz="1400" b="1" kern="0" dirty="0">
                <a:solidFill>
                  <a:schemeClr val="tx1"/>
                </a:solidFill>
              </a:rPr>
              <a:t> </a:t>
            </a:r>
            <a:r>
              <a:rPr lang="ru-RU" sz="1400" kern="0" dirty="0">
                <a:solidFill>
                  <a:schemeClr val="tx1"/>
                </a:solidFill>
              </a:rPr>
              <a:t>и </a:t>
            </a:r>
            <a:r>
              <a:rPr lang="ru-KZ" sz="1400" kern="0" dirty="0">
                <a:solidFill>
                  <a:schemeClr val="tx1"/>
                </a:solidFill>
              </a:rPr>
              <a:t>других организаций </a:t>
            </a:r>
            <a:r>
              <a:rPr lang="ru-RU" sz="1400" kern="0" dirty="0">
                <a:solidFill>
                  <a:schemeClr val="tx1"/>
                </a:solidFill>
              </a:rPr>
              <a:t>программ</a:t>
            </a:r>
            <a:r>
              <a:rPr lang="ru-KZ" sz="1400" kern="0" dirty="0">
                <a:solidFill>
                  <a:schemeClr val="tx1"/>
                </a:solidFill>
              </a:rPr>
              <a:t>ы</a:t>
            </a:r>
            <a:r>
              <a:rPr lang="ru-RU" sz="1400" kern="0" dirty="0">
                <a:solidFill>
                  <a:schemeClr val="tx1"/>
                </a:solidFill>
              </a:rPr>
              <a:t> </a:t>
            </a:r>
            <a:r>
              <a:rPr lang="ru-RU" sz="1400" b="1" kern="0" dirty="0">
                <a:solidFill>
                  <a:schemeClr val="tx1"/>
                </a:solidFill>
              </a:rPr>
              <a:t>«</a:t>
            </a:r>
            <a:r>
              <a:rPr lang="ru-RU" sz="1400" b="1" kern="0" dirty="0" err="1">
                <a:solidFill>
                  <a:schemeClr val="tx1"/>
                </a:solidFill>
              </a:rPr>
              <a:t>Болашақ</a:t>
            </a:r>
            <a:r>
              <a:rPr lang="ru-RU" sz="1400" b="1" kern="0" dirty="0">
                <a:solidFill>
                  <a:schemeClr val="tx1"/>
                </a:solidFill>
              </a:rPr>
              <a:t>», </a:t>
            </a:r>
            <a:endParaRPr lang="ru-KZ" sz="1400" b="1" kern="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3" y="2167172"/>
            <a:ext cx="577090" cy="57709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5454304" y="4219414"/>
            <a:ext cx="5213903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51435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один уровень выше имеющим квалификационную категорию </a:t>
            </a:r>
            <a:r>
              <a:rPr lang="ru-RU" sz="1400" i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«педагог-эксперт», «педагог-исследователь»</a:t>
            </a:r>
            <a:r>
              <a:rPr lang="ru-RU" sz="14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400" kern="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612169" y="3687705"/>
            <a:ext cx="91314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tabLst>
                <a:tab pos="540385" algn="l"/>
                <a:tab pos="3150870" algn="l"/>
              </a:tabLst>
              <a:defRPr/>
            </a:pPr>
            <a:r>
              <a:rPr lang="ru-KZ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Участникам </a:t>
            </a:r>
            <a:r>
              <a:rPr lang="ru-RU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600" b="1" kern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Специальн</a:t>
            </a:r>
            <a:r>
              <a:rPr lang="ru-KZ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ой</a:t>
            </a:r>
            <a:r>
              <a:rPr lang="ru-RU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программ</a:t>
            </a:r>
            <a:r>
              <a:rPr lang="ru-KZ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ы</a:t>
            </a:r>
            <a:r>
              <a:rPr lang="ru-RU" sz="1600" b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присваивается квалификационная категория </a:t>
            </a:r>
            <a:endParaRPr lang="kk-KZ" sz="1600" b="1" kern="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76900" y="4254793"/>
            <a:ext cx="4514653" cy="50600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42332" y="4254793"/>
            <a:ext cx="6053038" cy="50600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26121" y="4228497"/>
            <a:ext cx="4665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i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«педагог-модератор»</a:t>
            </a:r>
            <a:r>
              <a:rPr lang="ru-KZ" sz="1400" i="1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выпускникам организаций высшего, послевузовского образования</a:t>
            </a:r>
            <a:endParaRPr lang="ru-KZ" sz="1400" kern="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67" y="3628751"/>
            <a:ext cx="550696" cy="550696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847238" y="5543059"/>
            <a:ext cx="4441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285750" algn="just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kern="0" dirty="0" smtClean="0">
                <a:solidFill>
                  <a:schemeClr val="tx1"/>
                </a:solidFill>
              </a:rPr>
              <a:t>педагогам </a:t>
            </a:r>
            <a:r>
              <a:rPr lang="ru-RU" sz="1400" kern="0" dirty="0">
                <a:solidFill>
                  <a:schemeClr val="tx1"/>
                </a:solidFill>
              </a:rPr>
              <a:t>иностранных языков, имеющим действующий сертификат </a:t>
            </a:r>
            <a:r>
              <a:rPr lang="ru-RU" sz="1400" b="1" kern="0" dirty="0">
                <a:solidFill>
                  <a:schemeClr val="tx1"/>
                </a:solidFill>
              </a:rPr>
              <a:t>DELTA</a:t>
            </a:r>
            <a:endParaRPr lang="ru-RU" sz="1400" b="1" kern="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638563" y="5067169"/>
            <a:ext cx="2165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just">
              <a:tabLst>
                <a:tab pos="540385" algn="l"/>
                <a:tab pos="3150870" algn="l"/>
              </a:tabLst>
              <a:defRPr/>
            </a:pPr>
            <a:r>
              <a:rPr lang="ru-RU" sz="1600" b="1" kern="0" dirty="0" smtClean="0"/>
              <a:t>«Педагог-эксперт</a:t>
            </a:r>
            <a:r>
              <a:rPr lang="ru-RU" sz="1600" b="1" kern="0" dirty="0"/>
              <a:t>»: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76900" y="5584640"/>
            <a:ext cx="4514653" cy="481639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6" y="4942935"/>
            <a:ext cx="553436" cy="55343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5542332" y="5543059"/>
            <a:ext cx="4441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285750" algn="just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KZ" sz="14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присваивается лицам вошедшим в кадровый резерв «Лидеры изменений образования»</a:t>
            </a:r>
            <a:endParaRPr lang="ru-RU" sz="1400" b="1" kern="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234797" y="5067169"/>
            <a:ext cx="4554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just">
              <a:tabLst>
                <a:tab pos="540385" algn="l"/>
                <a:tab pos="3150870" algn="l"/>
              </a:tabLst>
              <a:defRPr/>
            </a:pPr>
            <a:r>
              <a:rPr lang="ru-KZ" sz="1600" b="1" kern="0" dirty="0"/>
              <a:t>К</a:t>
            </a:r>
            <a:r>
              <a:rPr lang="kk-KZ" sz="1600" b="1" kern="0" dirty="0"/>
              <a:t>атегория «руководитель первой категории»</a:t>
            </a:r>
            <a:endParaRPr lang="ru-RU" sz="1600" b="1" kern="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571994" y="5584640"/>
            <a:ext cx="6019811" cy="481639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77" y="4940094"/>
            <a:ext cx="542080" cy="54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3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24217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Прямоугольник 5"/>
          <p:cNvSpPr/>
          <p:nvPr/>
        </p:nvSpPr>
        <p:spPr>
          <a:xfrm>
            <a:off x="-7526" y="171596"/>
            <a:ext cx="889263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751043" y="251824"/>
            <a:ext cx="933717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>
              <a:spcBef>
                <a:spcPts val="0"/>
              </a:spcBef>
              <a:defRPr/>
            </a:pPr>
            <a:r>
              <a:rPr lang="kk-KZ" sz="1800" b="1" dirty="0">
                <a:cs typeface="Calibri"/>
              </a:rPr>
              <a:t>АТТЕСТАЦИЯ ПО ИТОГАМ КОМПЛЕКСНОГО АНАЛИТИЧЕСКОГО ОБОБЩЕНИЯ, БЕЗ СДАЧИ ОЗП</a:t>
            </a:r>
            <a:endParaRPr lang="ru-RU" sz="1800" b="1" dirty="0">
              <a:cs typeface="Calibri"/>
            </a:endParaRPr>
          </a:p>
        </p:txBody>
      </p:sp>
      <p:sp>
        <p:nvSpPr>
          <p:cNvPr id="7" name="Прямоугольник 5"/>
          <p:cNvSpPr/>
          <p:nvPr/>
        </p:nvSpPr>
        <p:spPr>
          <a:xfrm>
            <a:off x="9902757" y="171596"/>
            <a:ext cx="2281715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5954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5840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1856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658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926970" y="1542617"/>
            <a:ext cx="2441508" cy="116287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310326" y="154261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3533983" y="1542617"/>
            <a:ext cx="2441508" cy="116287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917339" y="154261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6091975" y="1542617"/>
            <a:ext cx="2545804" cy="151166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475331" y="154261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8786537" y="1542617"/>
            <a:ext cx="2567444" cy="151166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9239800" y="154261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EF4E531-29F3-44CA-BAA6-9E426958021E}"/>
              </a:ext>
            </a:extLst>
          </p:cNvPr>
          <p:cNvSpPr/>
          <p:nvPr/>
        </p:nvSpPr>
        <p:spPr>
          <a:xfrm>
            <a:off x="913132" y="1708123"/>
            <a:ext cx="2455346" cy="21736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«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педагог-модератор»: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английский язык: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IELTS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– 6,5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баллов или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TOEFL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– 79-84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баллов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французский язык: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DELF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В2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немецкий язык: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GoetheZertifikat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В2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6443E07-CADA-4E5B-B609-13F43C66E00F}"/>
              </a:ext>
            </a:extLst>
          </p:cNvPr>
          <p:cNvSpPr/>
          <p:nvPr/>
        </p:nvSpPr>
        <p:spPr>
          <a:xfrm>
            <a:off x="3538078" y="1649203"/>
            <a:ext cx="2455346" cy="24292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«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педагог-эксперт»: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английский язык: 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IELTS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– 6,5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баллов или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TOEFL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– 85-93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баллов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французский язык: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DELF</a:t>
            </a:r>
            <a:r>
              <a:rPr kumimoji="0" lang="kk-KZ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В2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немецкий язык: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GoetheZertifikat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В2</a:t>
            </a:r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D989406-BCE3-4512-A082-4E568BF210A2}"/>
              </a:ext>
            </a:extLst>
          </p:cNvPr>
          <p:cNvSpPr/>
          <p:nvPr/>
        </p:nvSpPr>
        <p:spPr>
          <a:xfrm>
            <a:off x="8729035" y="1649203"/>
            <a:ext cx="2578540" cy="27163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«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педагог-мастер»: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английский язык: 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IELTS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– 7</a:t>
            </a: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,5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баллов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или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TOEFL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IBT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– 102-109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баллов,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TKT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Modules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1-3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Band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3-4/4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;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lang="en-US" sz="1400" b="1" kern="0" dirty="0"/>
              <a:t>TKT CLIL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; TKT YL</a:t>
            </a:r>
            <a:endParaRPr lang="en-US" sz="1400" kern="0" dirty="0"/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французский язык: 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DELF</a:t>
            </a:r>
            <a:r>
              <a:rPr kumimoji="0" lang="kk-KZ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С1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немецкий язык: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GoetheZertifikat</a:t>
            </a:r>
            <a:r>
              <a:rPr kumimoji="0" lang="kk-KZ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С1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DB2524C-AFB0-4CF7-96B1-5EF5F905454E}"/>
              </a:ext>
            </a:extLst>
          </p:cNvPr>
          <p:cNvSpPr/>
          <p:nvPr/>
        </p:nvSpPr>
        <p:spPr>
          <a:xfrm>
            <a:off x="6030056" y="1630444"/>
            <a:ext cx="2698979" cy="26596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«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педагог-исследователь»: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английский язык: 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IELTS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– 7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баллов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или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TOEFL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IBT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– 94-101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баллов,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TKT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Modules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1-3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Band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3-4/4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;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lang="en-US" sz="1400" b="1" kern="0" dirty="0"/>
              <a:t>TKT CLIL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; TKT YL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французский язык: 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DELF</a:t>
            </a:r>
            <a:r>
              <a:rPr kumimoji="0" lang="kk-KZ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С1;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немецкий язык: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GoetheZertifikat</a:t>
            </a:r>
            <a:r>
              <a:rPr kumimoji="0" lang="kk-KZ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–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С1</a:t>
            </a:r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80632" y="720237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101174" y="1216385"/>
            <a:ext cx="83949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2101174" y="1216385"/>
            <a:ext cx="8404700" cy="178735"/>
            <a:chOff x="2101174" y="1602111"/>
            <a:chExt cx="8404700" cy="275327"/>
          </a:xfrm>
        </p:grpSpPr>
        <p:cxnSp>
          <p:nvCxnSpPr>
            <p:cNvPr id="34" name="Прямая со стрелкой 33"/>
            <p:cNvCxnSpPr/>
            <p:nvPr/>
          </p:nvCxnSpPr>
          <p:spPr>
            <a:xfrm>
              <a:off x="2101174" y="1602111"/>
              <a:ext cx="0" cy="27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4815192" y="1602111"/>
              <a:ext cx="0" cy="27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7305473" y="1602111"/>
              <a:ext cx="0" cy="27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10505874" y="1602111"/>
              <a:ext cx="0" cy="27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2"/>
          <p:cNvSpPr/>
          <p:nvPr/>
        </p:nvSpPr>
        <p:spPr>
          <a:xfrm rot="16200000">
            <a:off x="5536129" y="65421"/>
            <a:ext cx="1208695" cy="10427013"/>
          </a:xfrm>
          <a:prstGeom prst="roundRect">
            <a:avLst>
              <a:gd name="adj" fmla="val 18907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13CB29F-51FA-4137-B15E-14FE3A88B6DE}"/>
              </a:ext>
            </a:extLst>
          </p:cNvPr>
          <p:cNvSpPr/>
          <p:nvPr/>
        </p:nvSpPr>
        <p:spPr>
          <a:xfrm>
            <a:off x="1837479" y="4732305"/>
            <a:ext cx="9049350" cy="103696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Педагогам иностранных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(китайский, турецкий, арабский и другие) языков по итогам комплексного аналитического обобщения результатов деятельности, без прохождения процедуры ОЗП:</a:t>
            </a:r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«педагог-модератор» – уровень В2;</a:t>
            </a:r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«педагог-эксперт» – уровень С1 или С2.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26" y="4901744"/>
            <a:ext cx="615467" cy="615467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926970" y="2775881"/>
            <a:ext cx="2441508" cy="50369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926970" y="3371959"/>
            <a:ext cx="2441508" cy="104469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538108" y="2775881"/>
            <a:ext cx="2441508" cy="50369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538108" y="3371959"/>
            <a:ext cx="2441508" cy="104469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1975" y="3115998"/>
            <a:ext cx="2545804" cy="53436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091975" y="3709897"/>
            <a:ext cx="2545804" cy="70675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786537" y="3106628"/>
            <a:ext cx="2567444" cy="52174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8786537" y="3709897"/>
            <a:ext cx="2567444" cy="70675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26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78564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1004312" y="251824"/>
            <a:ext cx="1799805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2000" b="1" dirty="0" smtClean="0">
                <a:cs typeface="Calibri"/>
              </a:rPr>
              <a:t>АТТЕСТАЦИЯ </a:t>
            </a:r>
            <a:endParaRPr lang="kk-KZ" sz="2000" b="1" dirty="0">
              <a:cs typeface="Calibri"/>
            </a:endParaRPr>
          </a:p>
        </p:txBody>
      </p:sp>
      <p:sp>
        <p:nvSpPr>
          <p:cNvPr id="7" name="Прямоугольник 5"/>
          <p:cNvSpPr/>
          <p:nvPr/>
        </p:nvSpPr>
        <p:spPr>
          <a:xfrm>
            <a:off x="2582944" y="171596"/>
            <a:ext cx="9609055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860201" y="1047215"/>
            <a:ext cx="91314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cs typeface="Arial" panose="020B0604020202020204" pitchFamily="34" charset="0"/>
              </a:rPr>
              <a:t>Нарушение порядка сдачи теста </a:t>
            </a:r>
            <a:r>
              <a:rPr lang="ru-RU" sz="1600" b="1" dirty="0" smtClean="0">
                <a:cs typeface="Arial" panose="020B0604020202020204" pitchFamily="34" charset="0"/>
              </a:rPr>
              <a:t>ОЗП</a:t>
            </a:r>
            <a:r>
              <a:rPr lang="ru-KZ" sz="1600" b="1" kern="0" dirty="0" smtClean="0"/>
              <a:t>:</a:t>
            </a:r>
            <a:endParaRPr lang="kk-KZ" sz="1600" b="1" kern="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89263" y="1559611"/>
            <a:ext cx="10576667" cy="104218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61473" y="1571546"/>
            <a:ext cx="10463546" cy="92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sz="2400" b="1" dirty="0">
                <a:solidFill>
                  <a:srgbClr val="FFC000"/>
                </a:solidFill>
                <a:cs typeface="Arial" panose="020B0604020202020204" pitchFamily="34" charset="0"/>
              </a:rPr>
              <a:t>з</a:t>
            </a:r>
            <a:r>
              <a:rPr lang="ru-RU" sz="2400" b="1" dirty="0" err="1">
                <a:solidFill>
                  <a:srgbClr val="FFC000"/>
                </a:solidFill>
                <a:cs typeface="Arial" panose="020B0604020202020204" pitchFamily="34" charset="0"/>
              </a:rPr>
              <a:t>апрет</a:t>
            </a:r>
            <a:r>
              <a:rPr lang="ru-RU" sz="2400" b="1" dirty="0">
                <a:solidFill>
                  <a:srgbClr val="FFC000"/>
                </a:solidFill>
                <a:cs typeface="Arial" panose="020B0604020202020204" pitchFamily="34" charset="0"/>
              </a:rPr>
              <a:t> на участие снижен с 5 лет до 1 года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3150870" algn="l"/>
              </a:tabLst>
            </a:pPr>
            <a:r>
              <a:rPr lang="ru-RU" sz="1400" i="1" dirty="0">
                <a:cs typeface="Arial" panose="020B0604020202020204" pitchFamily="34" charset="0"/>
              </a:rPr>
              <a:t>При повторном нарушении: педагог, руководитель (заведующий) отделом, методист методического кабинета (центра) - на пять лет, первый руководитель (</a:t>
            </a:r>
            <a:r>
              <a:rPr lang="ru-RU" sz="1400" i="1" dirty="0" err="1">
                <a:cs typeface="Arial" panose="020B0604020202020204" pitchFamily="34" charset="0"/>
              </a:rPr>
              <a:t>зам.руководителя</a:t>
            </a:r>
            <a:r>
              <a:rPr lang="ru-RU" sz="1400" i="1" dirty="0">
                <a:cs typeface="Arial" panose="020B0604020202020204" pitchFamily="34" charset="0"/>
              </a:rPr>
              <a:t>) организации образования, методического кабинета (центра) – на три года. 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3" y="919839"/>
            <a:ext cx="550696" cy="550696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6610488" y="3547292"/>
            <a:ext cx="4601160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Arial"/>
              </a:rPr>
              <a:t>при повышении - категория не выше результатов ОЗП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860201" y="3033954"/>
            <a:ext cx="91314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cs typeface="Arial" panose="020B0604020202020204" pitchFamily="34" charset="0"/>
              </a:rPr>
              <a:t>В случае не достижения порогового уровня ОЗП на заявляемую категорию</a:t>
            </a:r>
            <a:r>
              <a:rPr lang="ru-KZ" sz="1600" b="1" dirty="0">
                <a:cs typeface="Arial" panose="020B0604020202020204" pitchFamily="34" charset="0"/>
              </a:rPr>
              <a:t> присваивается</a:t>
            </a:r>
            <a:r>
              <a:rPr lang="ru-RU" sz="1600" dirty="0">
                <a:cs typeface="Arial" panose="020B0604020202020204" pitchFamily="34" charset="0"/>
              </a:rPr>
              <a:t>: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76900" y="3601042"/>
            <a:ext cx="5278803" cy="45935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15958" y="3601042"/>
            <a:ext cx="5279411" cy="45935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174168" y="3671916"/>
            <a:ext cx="4914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Arial"/>
              </a:rPr>
              <a:t>при подтверждении - категория на один уровень ниже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3" y="2915014"/>
            <a:ext cx="550696" cy="550696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860201" y="4382477"/>
            <a:ext cx="96648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cs typeface="Arial" panose="020B0604020202020204" pitchFamily="34" charset="0"/>
              </a:rPr>
              <a:t>ОЗП считается </a:t>
            </a:r>
            <a:r>
              <a:rPr lang="ru-RU" sz="1600" b="1" dirty="0" smtClean="0">
                <a:cs typeface="Arial" panose="020B0604020202020204" pitchFamily="34" charset="0"/>
              </a:rPr>
              <a:t>положительным. </a:t>
            </a:r>
            <a:r>
              <a:rPr lang="ru-RU" sz="1600" i="1" dirty="0" smtClean="0">
                <a:cs typeface="Arial" panose="020B0604020202020204" pitchFamily="34" charset="0"/>
              </a:rPr>
              <a:t>Для </a:t>
            </a:r>
            <a:r>
              <a:rPr lang="ru-RU" sz="1600" i="1" dirty="0">
                <a:cs typeface="Arial" panose="020B0604020202020204" pitchFamily="34" charset="0"/>
              </a:rPr>
              <a:t>педагогов всех должностей, методистов</a:t>
            </a:r>
            <a:r>
              <a:rPr lang="ru-RU" sz="1600" dirty="0" smtClean="0">
                <a:cs typeface="Arial" panose="020B0604020202020204" pitchFamily="34" charset="0"/>
              </a:rPr>
              <a:t>: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76900" y="4940813"/>
            <a:ext cx="1074449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876901" y="5173625"/>
            <a:ext cx="1074448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ru-RU" sz="1400" dirty="0">
                <a:cs typeface="Arial"/>
              </a:rPr>
              <a:t>«педагог</a:t>
            </a:r>
            <a:r>
              <a:rPr lang="ru-RU" sz="1400" dirty="0" smtClean="0">
                <a:cs typeface="Arial"/>
              </a:rPr>
              <a:t>» - </a:t>
            </a:r>
            <a:r>
              <a:rPr lang="ru-RU" sz="2800" b="1" dirty="0" smtClean="0">
                <a:solidFill>
                  <a:srgbClr val="FFC000"/>
                </a:solidFill>
                <a:cs typeface="Arial"/>
              </a:rPr>
              <a:t>50</a:t>
            </a:r>
            <a:r>
              <a:rPr lang="ru-RU" sz="2800" b="1" dirty="0">
                <a:solidFill>
                  <a:srgbClr val="FFC000"/>
                </a:solidFill>
                <a:cs typeface="Arial"/>
              </a:rPr>
              <a:t>%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083532" y="4940813"/>
            <a:ext cx="1932286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2083531" y="5173625"/>
            <a:ext cx="1932287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kk-KZ" sz="1400" dirty="0">
                <a:cs typeface="Arial"/>
              </a:rPr>
              <a:t>«педагог-модератор» </a:t>
            </a:r>
            <a:r>
              <a:rPr lang="ru-RU" sz="1400" dirty="0" smtClean="0">
                <a:cs typeface="Arial"/>
              </a:rPr>
              <a:t>- </a:t>
            </a:r>
            <a:r>
              <a:rPr lang="ru-RU" sz="2800" b="1" dirty="0" smtClean="0">
                <a:solidFill>
                  <a:srgbClr val="FFC000"/>
                </a:solidFill>
                <a:cs typeface="Arial"/>
              </a:rPr>
              <a:t>60</a:t>
            </a:r>
            <a:r>
              <a:rPr lang="ru-RU" sz="2800" b="1" dirty="0">
                <a:solidFill>
                  <a:srgbClr val="FFC000"/>
                </a:solidFill>
                <a:cs typeface="Arial"/>
              </a:rPr>
              <a:t>%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138574" y="4940813"/>
            <a:ext cx="1649483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3997172" y="5173625"/>
            <a:ext cx="1932287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kk-KZ" sz="1400" dirty="0">
                <a:cs typeface="Arial"/>
              </a:rPr>
              <a:t>«педагог-эксперт» </a:t>
            </a:r>
            <a:r>
              <a:rPr lang="ru-RU" sz="1400" dirty="0" smtClean="0">
                <a:cs typeface="Arial"/>
              </a:rPr>
              <a:t>- </a:t>
            </a:r>
            <a:r>
              <a:rPr lang="ru-RU" sz="2800" b="1" dirty="0" smtClean="0">
                <a:solidFill>
                  <a:srgbClr val="FFC000"/>
                </a:solidFill>
                <a:cs typeface="Arial"/>
              </a:rPr>
              <a:t>70</a:t>
            </a:r>
            <a:r>
              <a:rPr lang="ru-RU" sz="2800" b="1" dirty="0">
                <a:solidFill>
                  <a:srgbClr val="FFC000"/>
                </a:solidFill>
                <a:cs typeface="Arial"/>
              </a:rPr>
              <a:t>%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878399" y="4940813"/>
            <a:ext cx="2111398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5806911" y="5173625"/>
            <a:ext cx="2252800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kk-KZ" sz="1400" dirty="0">
                <a:cs typeface="Arial"/>
              </a:rPr>
              <a:t>«педагог-исследователь» </a:t>
            </a:r>
            <a:r>
              <a:rPr lang="ru-RU" sz="1400" dirty="0" smtClean="0">
                <a:cs typeface="Arial"/>
              </a:rPr>
              <a:t>- </a:t>
            </a:r>
            <a:r>
              <a:rPr lang="ru-RU" sz="2800" b="1" dirty="0" smtClean="0">
                <a:solidFill>
                  <a:srgbClr val="FFC000"/>
                </a:solidFill>
                <a:cs typeface="Arial"/>
              </a:rPr>
              <a:t>80</a:t>
            </a:r>
            <a:r>
              <a:rPr lang="ru-RU" sz="2800" b="1" dirty="0">
                <a:solidFill>
                  <a:srgbClr val="FFC000"/>
                </a:solidFill>
                <a:cs typeface="Arial"/>
              </a:rPr>
              <a:t>%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8078565" y="4940813"/>
            <a:ext cx="1630630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8078564" y="5173625"/>
            <a:ext cx="1630630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kk-KZ" sz="1400" dirty="0">
                <a:cs typeface="Arial"/>
              </a:rPr>
              <a:t>«педагог-мастер» </a:t>
            </a:r>
            <a:r>
              <a:rPr lang="ru-RU" sz="1400" dirty="0" smtClean="0">
                <a:cs typeface="Arial"/>
              </a:rPr>
              <a:t>- </a:t>
            </a:r>
            <a:r>
              <a:rPr lang="ru-RU" sz="2800" b="1" dirty="0">
                <a:solidFill>
                  <a:srgbClr val="FFC000"/>
                </a:solidFill>
                <a:cs typeface="Arial"/>
              </a:rPr>
              <a:t>9</a:t>
            </a:r>
            <a:r>
              <a:rPr lang="ru-RU" sz="2800" b="1" dirty="0" smtClean="0">
                <a:solidFill>
                  <a:srgbClr val="FFC000"/>
                </a:solidFill>
                <a:cs typeface="Arial"/>
              </a:rPr>
              <a:t>0</a:t>
            </a:r>
            <a:r>
              <a:rPr lang="ru-RU" sz="2800" b="1" dirty="0">
                <a:solidFill>
                  <a:srgbClr val="FFC000"/>
                </a:solidFill>
                <a:cs typeface="Arial"/>
              </a:rPr>
              <a:t>%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9797961" y="4940813"/>
            <a:ext cx="1797407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EC1CBF46-8E98-4C95-B88E-585F36C7757D}"/>
              </a:ext>
            </a:extLst>
          </p:cNvPr>
          <p:cNvSpPr/>
          <p:nvPr/>
        </p:nvSpPr>
        <p:spPr>
          <a:xfrm>
            <a:off x="9797961" y="5313290"/>
            <a:ext cx="1727058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kk-KZ" sz="1400" dirty="0">
                <a:cs typeface="Arial"/>
              </a:rPr>
              <a:t>Для руководителей, </a:t>
            </a:r>
            <a:r>
              <a:rPr lang="kk-KZ" sz="1400" dirty="0" smtClean="0">
                <a:cs typeface="Arial"/>
              </a:rPr>
              <a:t>заместителей </a:t>
            </a:r>
            <a:r>
              <a:rPr lang="ru-RU" sz="1400" dirty="0" smtClean="0">
                <a:cs typeface="Arial"/>
              </a:rPr>
              <a:t>– </a:t>
            </a:r>
          </a:p>
          <a:p>
            <a:pPr algn="ctr"/>
            <a:r>
              <a:rPr lang="ru-RU" sz="2800" b="1" dirty="0">
                <a:solidFill>
                  <a:srgbClr val="FFC000"/>
                </a:solidFill>
                <a:cs typeface="Arial"/>
              </a:rPr>
              <a:t>70%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233" y="4283314"/>
            <a:ext cx="549935" cy="5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7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1552" y="6259246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840287" y="251824"/>
            <a:ext cx="199093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 smtClean="0">
                <a:cs typeface="Calibri"/>
              </a:rPr>
              <a:t>АТТЕСТАЦИЯ</a:t>
            </a:r>
            <a:endParaRPr lang="kk-KZ" sz="2000" b="1" dirty="0">
              <a:cs typeface="Calibri"/>
            </a:endParaRPr>
          </a:p>
        </p:txBody>
      </p:sp>
      <p:sp>
        <p:nvSpPr>
          <p:cNvPr id="7" name="Прямоугольник 5"/>
          <p:cNvSpPr/>
          <p:nvPr/>
        </p:nvSpPr>
        <p:spPr>
          <a:xfrm>
            <a:off x="2677212" y="171596"/>
            <a:ext cx="9514787" cy="5486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926970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07323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767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93039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310326" y="1283296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965715" y="1283296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631325" y="1283296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294829" y="1283296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310326" y="580018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965715" y="580018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631325" y="580018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294829" y="5800187"/>
            <a:ext cx="169682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09" y="1739460"/>
            <a:ext cx="609858" cy="609858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967617" y="2612777"/>
            <a:ext cx="2312911" cy="261610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1600" b="1" dirty="0">
                <a:cs typeface="Arial" panose="020B0604020202020204" pitchFamily="34" charset="0"/>
              </a:rPr>
              <a:t>Тест ОЗП  </a:t>
            </a:r>
            <a:endParaRPr lang="en-US" sz="1600" b="1" dirty="0">
              <a:cs typeface="Arial" panose="020B0604020202020204" pitchFamily="34" charset="0"/>
            </a:endParaRPr>
          </a:p>
          <a:p>
            <a:pPr algn="ctr"/>
            <a:endParaRPr lang="" sz="1600" b="1" dirty="0">
              <a:cs typeface="Arial" panose="020B0604020202020204" pitchFamily="34" charset="0"/>
            </a:endParaRPr>
          </a:p>
          <a:p>
            <a:pPr marL="285750" lvl="2" indent="-285750" algn="ctr">
              <a:buFont typeface="Wingdings" panose="05000000000000000000" pitchFamily="2" charset="2"/>
              <a:buChar char="§"/>
            </a:pPr>
            <a:r>
              <a:rPr lang="ru-RU" sz="1600" b="1" dirty="0">
                <a:cs typeface="Arial" panose="020B0604020202020204" pitchFamily="34" charset="0"/>
              </a:rPr>
              <a:t>Предметные знания</a:t>
            </a:r>
            <a:r>
              <a:rPr lang="" sz="1600" b="1" dirty="0">
                <a:cs typeface="Arial" panose="020B0604020202020204" pitchFamily="34" charset="0"/>
              </a:rPr>
              <a:t> </a:t>
            </a:r>
            <a:r>
              <a:rPr lang="kk-KZ" sz="1600" dirty="0">
                <a:cs typeface="Arial" panose="020B0604020202020204" pitchFamily="34" charset="0"/>
              </a:rPr>
              <a:t>– </a:t>
            </a:r>
            <a:r>
              <a:rPr lang="kk-KZ" sz="1600" dirty="0" smtClean="0">
                <a:cs typeface="Arial" panose="020B0604020202020204" pitchFamily="34" charset="0"/>
              </a:rPr>
              <a:t>30 </a:t>
            </a:r>
            <a:r>
              <a:rPr lang="kk-KZ" sz="1600" dirty="0">
                <a:cs typeface="Arial" panose="020B0604020202020204" pitchFamily="34" charset="0"/>
              </a:rPr>
              <a:t>заданий</a:t>
            </a:r>
            <a:r>
              <a:rPr lang="" sz="1600" dirty="0">
                <a:cs typeface="Arial" panose="020B0604020202020204" pitchFamily="34" charset="0"/>
              </a:rPr>
              <a:t/>
            </a:r>
            <a:br>
              <a:rPr lang="" sz="1600" dirty="0">
                <a:cs typeface="Arial" panose="020B0604020202020204" pitchFamily="34" charset="0"/>
              </a:rPr>
            </a:br>
            <a:r>
              <a:rPr lang="" sz="1600" b="1" dirty="0">
                <a:cs typeface="Arial" panose="020B0604020202020204" pitchFamily="34" charset="0"/>
              </a:rPr>
              <a:t>Методика преподавания</a:t>
            </a:r>
            <a:r>
              <a:rPr lang="kk-KZ" sz="1600" b="1" dirty="0">
                <a:cs typeface="Arial" panose="020B0604020202020204" pitchFamily="34" charset="0"/>
              </a:rPr>
              <a:t> </a:t>
            </a:r>
            <a:r>
              <a:rPr lang="kk-KZ" sz="1600" dirty="0">
                <a:cs typeface="Arial" panose="020B0604020202020204" pitchFamily="34" charset="0"/>
              </a:rPr>
              <a:t>– </a:t>
            </a:r>
            <a:r>
              <a:rPr lang="kk-KZ" sz="1600" dirty="0" smtClean="0">
                <a:cs typeface="Arial" panose="020B0604020202020204" pitchFamily="34" charset="0"/>
              </a:rPr>
              <a:t>20 </a:t>
            </a:r>
            <a:r>
              <a:rPr lang="kk-KZ" sz="1600" dirty="0">
                <a:cs typeface="Arial" panose="020B0604020202020204" pitchFamily="34" charset="0"/>
              </a:rPr>
              <a:t>заданий</a:t>
            </a:r>
            <a:endParaRPr lang="ru-RU" sz="1600" dirty="0"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kk-KZ" sz="1600" dirty="0" smtClean="0">
                <a:cs typeface="Arial" panose="020B0604020202020204" pitchFamily="34" charset="0"/>
              </a:rPr>
              <a:t>В </a:t>
            </a:r>
            <a:r>
              <a:rPr lang="kk-KZ" sz="1600" dirty="0">
                <a:cs typeface="Arial" panose="020B0604020202020204" pitchFamily="34" charset="0"/>
              </a:rPr>
              <a:t>портфолио включается </a:t>
            </a:r>
            <a:r>
              <a:rPr lang="kk-KZ" sz="1600" b="1" dirty="0">
                <a:cs typeface="Arial" panose="020B0604020202020204" pitchFamily="34" charset="0"/>
              </a:rPr>
              <a:t>эссе </a:t>
            </a:r>
            <a:r>
              <a:rPr lang="kk-KZ" sz="1600" dirty="0">
                <a:cs typeface="Arial" panose="020B0604020202020204" pitchFamily="34" charset="0"/>
              </a:rPr>
              <a:t>педагога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34" name="Прямоугольник 17">
            <a:extLst>
              <a:ext uri="{FF2B5EF4-FFF2-40B4-BE49-F238E27FC236}">
                <a16:creationId xmlns:a16="http://schemas.microsoft.com/office/drawing/2014/main" id="{99385A62-A9BD-4046-920C-551E8FC3341E}"/>
              </a:ext>
            </a:extLst>
          </p:cNvPr>
          <p:cNvSpPr/>
          <p:nvPr/>
        </p:nvSpPr>
        <p:spPr>
          <a:xfrm>
            <a:off x="6393813" y="2612777"/>
            <a:ext cx="2229234" cy="1815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2" algn="ctr">
              <a:spcAft>
                <a:spcPts val="0"/>
              </a:spcAft>
              <a:tabLst>
                <a:tab pos="3150870" algn="l"/>
              </a:tabLst>
            </a:pPr>
            <a:r>
              <a:rPr lang="ru-RU" sz="1600" b="1" dirty="0">
                <a:cs typeface="Arial" panose="020B0604020202020204" pitchFamily="34" charset="0"/>
              </a:rPr>
              <a:t>Продолжительность</a:t>
            </a:r>
            <a:r>
              <a:rPr lang="ru-RU" sz="1600" dirty="0">
                <a:cs typeface="Arial" panose="020B0604020202020204" pitchFamily="34" charset="0"/>
              </a:rPr>
              <a:t> ОЗП для лиц с ограниченными возможностями - дополнительно предоставляется  </a:t>
            </a:r>
            <a:endParaRPr lang="ru-RU" sz="1600" dirty="0" smtClean="0">
              <a:cs typeface="Arial" panose="020B0604020202020204" pitchFamily="34" charset="0"/>
            </a:endParaRPr>
          </a:p>
          <a:p>
            <a:pPr marL="0" lvl="2" algn="ctr">
              <a:spcAft>
                <a:spcPts val="0"/>
              </a:spcAft>
              <a:tabLst>
                <a:tab pos="3150870" algn="l"/>
              </a:tabLst>
            </a:pPr>
            <a:r>
              <a:rPr lang="ru-RU" sz="1600" b="1" dirty="0" smtClean="0">
                <a:cs typeface="Arial" panose="020B0604020202020204" pitchFamily="34" charset="0"/>
              </a:rPr>
              <a:t>40 </a:t>
            </a:r>
            <a:r>
              <a:rPr lang="ru-RU" sz="1600" b="1" dirty="0">
                <a:cs typeface="Arial" panose="020B0604020202020204" pitchFamily="34" charset="0"/>
              </a:rPr>
              <a:t>минут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1AE81C-326B-4899-A990-0FA179F1F810}"/>
              </a:ext>
            </a:extLst>
          </p:cNvPr>
          <p:cNvSpPr txBox="1"/>
          <p:nvPr/>
        </p:nvSpPr>
        <p:spPr>
          <a:xfrm>
            <a:off x="3741493" y="2625749"/>
            <a:ext cx="215026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r>
              <a:rPr lang="ru-RU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От теста ОЗП </a:t>
            </a:r>
            <a:r>
              <a:rPr lang="ru-RU" sz="1600" b="1" dirty="0" smtClean="0">
                <a:latin typeface="+mn-lt"/>
                <a:ea typeface="Calibri Light" panose="020F0302020204030204"/>
                <a:cs typeface="Arial" panose="020B0604020202020204" pitchFamily="34" charset="0"/>
              </a:rPr>
              <a:t>освобождаются</a:t>
            </a:r>
            <a:endParaRPr lang="ru-RU" sz="1600" b="1" dirty="0">
              <a:latin typeface="+mn-lt"/>
              <a:ea typeface="Calibri Light" panose="020F0302020204030204"/>
              <a:cs typeface="Arial" panose="020B0604020202020204" pitchFamily="34" charset="0"/>
            </a:endParaRPr>
          </a:p>
          <a:p>
            <a:r>
              <a:rPr lang="ru-RU" sz="1600" dirty="0">
                <a:latin typeface="+mn-lt"/>
                <a:cs typeface="Arial" panose="020B0604020202020204" pitchFamily="34" charset="0"/>
              </a:rPr>
              <a:t>при подтверждении педагоги</a:t>
            </a:r>
            <a:r>
              <a:rPr lang="en-US" sz="1600" dirty="0">
                <a:latin typeface="+mn-lt"/>
                <a:cs typeface="Arial" panose="020B0604020202020204" pitchFamily="34" charset="0"/>
              </a:rPr>
              <a:t>, 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имеющие 30 и более лет </a:t>
            </a:r>
            <a:r>
              <a:rPr lang="ru-RU" sz="1600">
                <a:latin typeface="+mn-lt"/>
                <a:cs typeface="Arial" panose="020B0604020202020204" pitchFamily="34" charset="0"/>
              </a:rPr>
              <a:t>педагогического </a:t>
            </a:r>
            <a:r>
              <a:rPr lang="ru-RU" sz="1600" smtClean="0">
                <a:latin typeface="+mn-lt"/>
                <a:cs typeface="Arial" panose="020B0604020202020204" pitchFamily="34" charset="0"/>
              </a:rPr>
              <a:t>стажа</a:t>
            </a:r>
            <a:endParaRPr lang="ru-RU" sz="16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AF7805-22B0-4394-B950-071FEAD3587A}"/>
              </a:ext>
            </a:extLst>
          </p:cNvPr>
          <p:cNvSpPr txBox="1"/>
          <p:nvPr/>
        </p:nvSpPr>
        <p:spPr>
          <a:xfrm>
            <a:off x="9098131" y="2579394"/>
            <a:ext cx="2118110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r>
              <a:rPr lang="kk-KZ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Для «педагогов-исследователей» и «педагогов-мастеров»</a:t>
            </a:r>
            <a:r>
              <a:rPr lang="kk-KZ" sz="1600" dirty="0">
                <a:latin typeface="+mn-lt"/>
                <a:ea typeface="Calibri Light" panose="020F0302020204030204"/>
                <a:cs typeface="Arial" panose="020B0604020202020204" pitchFamily="34" charset="0"/>
              </a:rPr>
              <a:t> присваивается 3 и 4 балла соответственно, если педагог является</a:t>
            </a:r>
            <a:r>
              <a:rPr lang="kk-KZ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 тренером курсов повышения квалификации </a:t>
            </a:r>
            <a:endParaRPr lang="ru-RU" sz="1600" i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25" y="1739460"/>
            <a:ext cx="552287" cy="55228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082" y="1736228"/>
            <a:ext cx="550696" cy="5506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701" y="1702191"/>
            <a:ext cx="613090" cy="61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57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742</Words>
  <Application>Microsoft Office PowerPoint</Application>
  <PresentationFormat>Широкоэкранный</PresentationFormat>
  <Paragraphs>152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맑은 고딕</vt:lpstr>
      <vt:lpstr>Arial</vt:lpstr>
      <vt:lpstr>Arial Black</vt:lpstr>
      <vt:lpstr>Calibri</vt:lpstr>
      <vt:lpstr>Calibri Light</vt:lpstr>
      <vt:lpstr>Oswald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Алия Иманова</cp:lastModifiedBy>
  <cp:revision>16</cp:revision>
  <dcterms:created xsi:type="dcterms:W3CDTF">2024-04-08T06:06:12Z</dcterms:created>
  <dcterms:modified xsi:type="dcterms:W3CDTF">2024-04-08T11:27:45Z</dcterms:modified>
</cp:coreProperties>
</file>